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8" r:id="rId2"/>
    <p:sldId id="269" r:id="rId3"/>
    <p:sldId id="302" r:id="rId4"/>
    <p:sldId id="303" r:id="rId5"/>
    <p:sldId id="304" r:id="rId6"/>
    <p:sldId id="305" r:id="rId7"/>
    <p:sldId id="306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C8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84705" autoAdjust="0"/>
  </p:normalViewPr>
  <p:slideViewPr>
    <p:cSldViewPr snapToGrid="0">
      <p:cViewPr varScale="1">
        <p:scale>
          <a:sx n="106" d="100"/>
          <a:sy n="106" d="100"/>
        </p:scale>
        <p:origin x="1264" y="176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2C9C9F-45B0-CF48-8065-55FECDAF788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E1D255-3D8B-5847-8573-45ED078D95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EB294F-7AA8-0C48-883B-228BCD4E5DD5}" type="datetimeFigureOut">
              <a:rPr lang="en-US" smtClean="0"/>
              <a:t>12/30/22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B79B95-97E5-7B43-99CF-A518ECF3D8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CDE643-2E3B-2C4C-9046-6CF7193963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BBA79-B11D-9E47-B16A-594C9D24D9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13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F6A974-81A3-40DF-87EB-A3CD6D075F80}" type="datetimeFigureOut">
              <a:rPr lang="en-US" smtClean="0"/>
              <a:t>12/30/22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6507C-5F8A-4694-9EBF-C96249748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31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6507C-5F8A-4694-9EBF-C96249748D5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11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6507C-5F8A-4694-9EBF-C96249748D5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64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6507C-5F8A-4694-9EBF-C96249748D5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12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6507C-5F8A-4694-9EBF-C96249748D5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99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6507C-5F8A-4694-9EBF-C96249748D5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763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6507C-5F8A-4694-9EBF-C96249748D5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911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61F0AD-32E4-7248-AD55-7F85DBB96E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380" y="4510795"/>
            <a:ext cx="1377729" cy="68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9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990" y="387178"/>
            <a:ext cx="3141029" cy="1155872"/>
          </a:xfrm>
        </p:spPr>
        <p:txBody>
          <a:bodyPr anchor="t" anchorCtr="0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7990" y="1543050"/>
            <a:ext cx="3141029" cy="2858691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C0BA991-80B8-1345-97A6-181C5E1647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380" y="4510795"/>
            <a:ext cx="1377729" cy="68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965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989" y="390152"/>
            <a:ext cx="3141029" cy="1262964"/>
          </a:xfrm>
        </p:spPr>
        <p:txBody>
          <a:bodyPr anchor="t" anchorCtr="0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7989" y="1543050"/>
            <a:ext cx="3141030" cy="2858691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DC5A1D5-8200-3F47-A816-45C48D3759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860" y="4677511"/>
            <a:ext cx="1152767" cy="35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8816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C19F0C-2525-F24C-A176-9016BC47CD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380" y="4510795"/>
            <a:ext cx="1377729" cy="68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24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24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3551B1E-06E3-D748-9A57-FBC7672BE2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860" y="4677511"/>
            <a:ext cx="1152767" cy="35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39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E5FDE3-7EB8-C443-93C7-AA64149B22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380" y="4510795"/>
            <a:ext cx="1377729" cy="68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8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87178"/>
            <a:ext cx="7886700" cy="8808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8A21C36-4369-1741-AA83-82725D07338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860" y="4677511"/>
            <a:ext cx="1152767" cy="35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11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344E40-6F7A-5541-9DAA-B311B0F3BE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380" y="4510795"/>
            <a:ext cx="1377729" cy="68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8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1B907B2-B125-B640-917E-06D52FB40D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380" y="4510795"/>
            <a:ext cx="1377729" cy="68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353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16E9A0B-9D3C-B04B-B855-F14C842568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380" y="4510795"/>
            <a:ext cx="1377729" cy="68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72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B1E0248-2B7B-5D4A-A26B-F79E81D6DB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934070"/>
            <a:ext cx="7886700" cy="88396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57220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F74D26-B3E9-5846-BF9C-66B2674F2C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380" y="4510795"/>
            <a:ext cx="1377729" cy="68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80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84048"/>
            <a:ext cx="7886700" cy="88396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43914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73" r:id="rId2"/>
    <p:sldLayoutId id="2147483662" r:id="rId3"/>
    <p:sldLayoutId id="214748367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804B605-D692-D245-8851-D250823CD36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860" y="4677511"/>
            <a:ext cx="1152767" cy="35543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59BECA-E0EE-5843-A53B-B2F30C77D1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390" y="1737827"/>
            <a:ext cx="8784165" cy="1339145"/>
          </a:xfrm>
        </p:spPr>
        <p:txBody>
          <a:bodyPr/>
          <a:lstStyle/>
          <a:p>
            <a:r>
              <a:rPr lang="en-US" sz="2000" dirty="0" err="1">
                <a:solidFill>
                  <a:schemeClr val="bg1"/>
                </a:solidFill>
                <a:ea typeface="+mj-lt"/>
                <a:cs typeface="+mj-lt"/>
              </a:rPr>
              <a:t>ModelShield</a:t>
            </a:r>
            <a:r>
              <a:rPr lang="en-US" sz="2000" dirty="0">
                <a:solidFill>
                  <a:schemeClr val="bg1"/>
                </a:solidFill>
                <a:ea typeface="+mj-lt"/>
                <a:cs typeface="+mj-lt"/>
              </a:rPr>
              <a:t>: A Generic and Portable Framework Extension for Defending Bit-Flip based Adversarial Weight Attacks</a:t>
            </a:r>
            <a:br>
              <a:rPr lang="en-US" sz="2600" dirty="0">
                <a:solidFill>
                  <a:schemeClr val="bg1"/>
                </a:solidFill>
                <a:ea typeface="+mj-lt"/>
                <a:cs typeface="+mj-lt"/>
              </a:rPr>
            </a:br>
            <a:r>
              <a:rPr lang="en-US" sz="2600" dirty="0">
                <a:solidFill>
                  <a:schemeClr val="bg1"/>
                </a:solidFill>
                <a:ea typeface="+mj-lt"/>
                <a:cs typeface="+mj-lt"/>
              </a:rPr>
              <a:t> 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C0F120AB-26E1-42B6-B2FF-C36F331129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877917"/>
            <a:ext cx="6858000" cy="124182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400" b="1" u="sng" dirty="0">
                <a:solidFill>
                  <a:schemeClr val="accent1"/>
                </a:solidFill>
              </a:rPr>
              <a:t>Yanan Guo</a:t>
            </a:r>
            <a:r>
              <a:rPr lang="en-US" sz="1400" b="1" baseline="30000" dirty="0">
                <a:solidFill>
                  <a:schemeClr val="accent1"/>
                </a:solidFill>
              </a:rPr>
              <a:t>1</a:t>
            </a:r>
            <a:r>
              <a:rPr lang="en-US" sz="1400" b="1" dirty="0">
                <a:solidFill>
                  <a:schemeClr val="accent1"/>
                </a:solidFill>
              </a:rPr>
              <a:t>, Liang Liu</a:t>
            </a:r>
            <a:r>
              <a:rPr lang="en-US" sz="1400" b="1" u="sng" baseline="30000" dirty="0">
                <a:solidFill>
                  <a:schemeClr val="accent1"/>
                </a:solidFill>
                <a:ea typeface="+mn-lt"/>
                <a:cs typeface="+mn-lt"/>
              </a:rPr>
              <a:t>1</a:t>
            </a:r>
            <a:r>
              <a:rPr lang="en-US" sz="1400" b="1" dirty="0">
                <a:solidFill>
                  <a:schemeClr val="accent1"/>
                </a:solidFill>
              </a:rPr>
              <a:t>, </a:t>
            </a:r>
            <a:r>
              <a:rPr lang="en-US" sz="1400" b="1" dirty="0" err="1">
                <a:solidFill>
                  <a:schemeClr val="accent1"/>
                </a:solidFill>
              </a:rPr>
              <a:t>Yueqiang</a:t>
            </a:r>
            <a:r>
              <a:rPr lang="en-US" sz="1400" b="1" dirty="0">
                <a:solidFill>
                  <a:schemeClr val="accent1"/>
                </a:solidFill>
              </a:rPr>
              <a:t> Cheng</a:t>
            </a:r>
            <a:r>
              <a:rPr lang="en-US" sz="1400" b="1" baseline="30000" dirty="0">
                <a:solidFill>
                  <a:schemeClr val="accent1"/>
                </a:solidFill>
              </a:rPr>
              <a:t>2</a:t>
            </a:r>
            <a:r>
              <a:rPr lang="en-US" sz="1400" b="1" dirty="0">
                <a:solidFill>
                  <a:schemeClr val="accent1"/>
                </a:solidFill>
              </a:rPr>
              <a:t>, Youtao Zhang</a:t>
            </a:r>
            <a:r>
              <a:rPr lang="en-US" sz="1400" b="1" baseline="30000" dirty="0">
                <a:solidFill>
                  <a:schemeClr val="accent1"/>
                </a:solidFill>
              </a:rPr>
              <a:t>1</a:t>
            </a:r>
            <a:r>
              <a:rPr lang="en-US" sz="1400" b="1" dirty="0">
                <a:solidFill>
                  <a:schemeClr val="accent1"/>
                </a:solidFill>
              </a:rPr>
              <a:t>, Jun Yang</a:t>
            </a:r>
            <a:r>
              <a:rPr lang="en-US" sz="1400" b="1" baseline="30000" dirty="0">
                <a:solidFill>
                  <a:schemeClr val="accent1"/>
                </a:solidFill>
              </a:rPr>
              <a:t>1</a:t>
            </a:r>
            <a:r>
              <a:rPr lang="en-US" sz="1400" b="1" dirty="0">
                <a:solidFill>
                  <a:schemeClr val="accent1"/>
                </a:solidFill>
              </a:rPr>
              <a:t>   </a:t>
            </a:r>
          </a:p>
          <a:p>
            <a:r>
              <a:rPr lang="en-US" sz="1400" b="1" baseline="30000" dirty="0">
                <a:solidFill>
                  <a:schemeClr val="accent1"/>
                </a:solidFill>
                <a:cs typeface="Arial"/>
              </a:rPr>
              <a:t>1</a:t>
            </a:r>
            <a:r>
              <a:rPr lang="en-US" sz="1400" b="1" dirty="0">
                <a:solidFill>
                  <a:schemeClr val="accent1"/>
                </a:solidFill>
                <a:cs typeface="Arial"/>
              </a:rPr>
              <a:t>University of Pittsburgh   </a:t>
            </a:r>
            <a:r>
              <a:rPr lang="en-US" sz="1400" b="1" baseline="30000" dirty="0">
                <a:solidFill>
                  <a:schemeClr val="accent1"/>
                </a:solidFill>
                <a:cs typeface="Arial"/>
              </a:rPr>
              <a:t>2</a:t>
            </a:r>
            <a:r>
              <a:rPr lang="en-US" sz="1400" b="1" dirty="0">
                <a:solidFill>
                  <a:schemeClr val="accent1"/>
                </a:solidFill>
                <a:cs typeface="Arial"/>
              </a:rPr>
              <a:t>NIO Security Group</a:t>
            </a:r>
          </a:p>
        </p:txBody>
      </p:sp>
    </p:spTree>
    <p:extLst>
      <p:ext uri="{BB962C8B-B14F-4D97-AF65-F5344CB8AC3E}">
        <p14:creationId xmlns:p14="http://schemas.microsoft.com/office/powerpoint/2010/main" val="819441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3C3E2-54D7-554A-BB87-84589E0A3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/>
              <a:t>Rowhammer</a:t>
            </a:r>
            <a:r>
              <a:rPr lang="en-US" sz="3200" dirty="0"/>
              <a:t> + Bit Flip Attack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696CE8B-0EC0-49EA-9E2D-DADC7D7A89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4636" y="1469602"/>
            <a:ext cx="4414728" cy="306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81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3C3E2-54D7-554A-BB87-84589E0A3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Defend Bit Flip Attack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0E41531-4BDD-4FDC-B73D-0BF760470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9"/>
            <a:ext cx="8072438" cy="3263504"/>
          </a:xfrm>
        </p:spPr>
        <p:txBody>
          <a:bodyPr/>
          <a:lstStyle/>
          <a:p>
            <a:r>
              <a:rPr lang="en-US" sz="2000" b="1" dirty="0"/>
              <a:t>Hardware Modification</a:t>
            </a:r>
          </a:p>
          <a:p>
            <a:pPr lvl="1"/>
            <a:r>
              <a:rPr lang="en-US" sz="1400" b="1" dirty="0"/>
              <a:t>High overhead.</a:t>
            </a:r>
          </a:p>
          <a:p>
            <a:pPr lvl="1"/>
            <a:r>
              <a:rPr lang="en-US" sz="1400" b="1" dirty="0"/>
              <a:t>Takes a time long to verify and deploy the defense.</a:t>
            </a:r>
            <a:endParaRPr lang="en-US" sz="2000" b="1" dirty="0"/>
          </a:p>
          <a:p>
            <a:r>
              <a:rPr lang="en-US" sz="2000" b="1" dirty="0"/>
              <a:t>Increase DNN’s robustness </a:t>
            </a:r>
          </a:p>
          <a:p>
            <a:pPr lvl="1"/>
            <a:r>
              <a:rPr lang="en-US" sz="1400" b="1" dirty="0"/>
              <a:t>Can only makes bit flip attack harder but not impossible.</a:t>
            </a:r>
          </a:p>
          <a:p>
            <a:pPr lvl="1"/>
            <a:r>
              <a:rPr lang="en-US" sz="1400" b="1" dirty="0"/>
              <a:t>Baseline: Modifying 28 weights can make ResNet-20 malfunction.</a:t>
            </a:r>
          </a:p>
          <a:p>
            <a:pPr lvl="1"/>
            <a:r>
              <a:rPr lang="en-US" sz="1400" b="1" dirty="0"/>
              <a:t>Binarization-aware training: Modifying &gt;500 weights can make ResNet-20 malfunction.</a:t>
            </a:r>
          </a:p>
          <a:p>
            <a:r>
              <a:rPr lang="en-US" sz="2000" b="1" dirty="0"/>
              <a:t>Requirements</a:t>
            </a:r>
          </a:p>
          <a:p>
            <a:pPr lvl="1"/>
            <a:r>
              <a:rPr lang="en-US" sz="1400" b="1" dirty="0"/>
              <a:t>Easy implementation.</a:t>
            </a:r>
          </a:p>
          <a:p>
            <a:pPr lvl="1"/>
            <a:r>
              <a:rPr lang="en-US" sz="1400" b="1" dirty="0"/>
              <a:t>Compatible with current frameworks.</a:t>
            </a:r>
          </a:p>
          <a:p>
            <a:pPr lvl="1"/>
            <a:r>
              <a:rPr lang="en-US" sz="1400" b="1" dirty="0"/>
              <a:t>Negligible performance overhead.</a:t>
            </a:r>
          </a:p>
        </p:txBody>
      </p:sp>
    </p:spTree>
    <p:extLst>
      <p:ext uri="{BB962C8B-B14F-4D97-AF65-F5344CB8AC3E}">
        <p14:creationId xmlns:p14="http://schemas.microsoft.com/office/powerpoint/2010/main" val="863736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3C3E2-54D7-554A-BB87-84589E0A3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/>
              <a:t>ModelShield</a:t>
            </a:r>
            <a:endParaRPr lang="en-US" sz="3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0E41531-4BDD-4FDC-B73D-0BF760470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9"/>
            <a:ext cx="8072438" cy="3263504"/>
          </a:xfrm>
        </p:spPr>
        <p:txBody>
          <a:bodyPr/>
          <a:lstStyle/>
          <a:p>
            <a:r>
              <a:rPr lang="en-US" sz="2000" b="1" dirty="0"/>
              <a:t>Protect the integrity of the DNN weights</a:t>
            </a:r>
          </a:p>
          <a:p>
            <a:pPr lvl="1"/>
            <a:r>
              <a:rPr lang="en-US" sz="1400" b="1" dirty="0"/>
              <a:t>Pre-calculate a hash of the weights in each layer.</a:t>
            </a:r>
          </a:p>
          <a:p>
            <a:pPr lvl="2"/>
            <a:r>
              <a:rPr lang="en-US" sz="1100" b="1" dirty="0"/>
              <a:t>Use a cryptographic non-keyed hash.</a:t>
            </a:r>
          </a:p>
          <a:p>
            <a:pPr lvl="2"/>
            <a:r>
              <a:rPr lang="en-US" sz="1100" b="1" dirty="0"/>
              <a:t>Store the hash together with weights in memory.</a:t>
            </a:r>
          </a:p>
          <a:p>
            <a:pPr lvl="1"/>
            <a:r>
              <a:rPr lang="en-US" sz="1400" b="1" dirty="0"/>
              <a:t>Real-time hash verification.</a:t>
            </a:r>
          </a:p>
          <a:p>
            <a:pPr lvl="2"/>
            <a:r>
              <a:rPr lang="en-US" sz="1100" b="1" dirty="0"/>
              <a:t>Verify the hash after the inference completes, before sending user the results.</a:t>
            </a:r>
          </a:p>
          <a:p>
            <a:r>
              <a:rPr lang="en-US" sz="2000" b="1" dirty="0"/>
              <a:t>Problems</a:t>
            </a:r>
          </a:p>
          <a:p>
            <a:pPr lvl="1"/>
            <a:r>
              <a:rPr lang="en-US" sz="1400" b="1" dirty="0"/>
              <a:t>What if the attacker change the weights back after inference?</a:t>
            </a:r>
          </a:p>
          <a:p>
            <a:pPr lvl="1"/>
            <a:r>
              <a:rPr lang="en-US" sz="1400" b="1" dirty="0"/>
              <a:t>What if the attacker modify the weights and hashes together?</a:t>
            </a:r>
          </a:p>
          <a:p>
            <a:r>
              <a:rPr lang="en-US" sz="2000" b="1" dirty="0"/>
              <a:t>Answers</a:t>
            </a:r>
          </a:p>
          <a:p>
            <a:pPr lvl="1"/>
            <a:r>
              <a:rPr lang="en-US" sz="1400" b="1" dirty="0"/>
              <a:t>Hash values are diffused and random.</a:t>
            </a:r>
          </a:p>
          <a:p>
            <a:pPr lvl="1"/>
            <a:r>
              <a:rPr lang="en-US" sz="1400" b="1" dirty="0" err="1"/>
              <a:t>Rowhammer</a:t>
            </a:r>
            <a:r>
              <a:rPr lang="en-US" sz="1400" b="1" dirty="0"/>
              <a:t> attackers can only perform one-direction flip in a memory row.</a:t>
            </a:r>
          </a:p>
        </p:txBody>
      </p:sp>
    </p:spTree>
    <p:extLst>
      <p:ext uri="{BB962C8B-B14F-4D97-AF65-F5344CB8AC3E}">
        <p14:creationId xmlns:p14="http://schemas.microsoft.com/office/powerpoint/2010/main" val="3610457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DDF7E-6253-423B-B7AD-5D345CFC1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Optimization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348C240-932E-428D-A168-CC301B121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9"/>
            <a:ext cx="8072438" cy="3263504"/>
          </a:xfrm>
        </p:spPr>
        <p:txBody>
          <a:bodyPr/>
          <a:lstStyle/>
          <a:p>
            <a:r>
              <a:rPr lang="en-US" sz="2000" b="1" dirty="0"/>
              <a:t>Use high-performance non-cryptographic hash</a:t>
            </a:r>
          </a:p>
          <a:p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r>
              <a:rPr lang="en-US" sz="2000" b="1" dirty="0"/>
              <a:t>Software hash tree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F0C77F2-9448-46DE-90BF-B7982D1D7D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0826" y="2862263"/>
            <a:ext cx="3205063" cy="215037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747B105-2D66-4C57-97DE-54C5A1B0C2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4091" y="1675322"/>
            <a:ext cx="3212362" cy="880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475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EC381-A5EB-43EC-B51C-AA404C8BA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C636F-A477-4BD7-A8E1-0192DE626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/>
              <a:t>Performance</a:t>
            </a:r>
          </a:p>
          <a:p>
            <a:endParaRPr lang="en-US" b="1" dirty="0"/>
          </a:p>
          <a:p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r>
              <a:rPr lang="en-US" sz="2000" b="1" dirty="0"/>
              <a:t>Security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C5BB96-35C8-489D-A381-E470142479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5363" y="1866520"/>
            <a:ext cx="6569973" cy="9576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7DEAC15-06CA-4855-A16F-9CEF0D25E8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348" y="3377087"/>
            <a:ext cx="2220280" cy="12948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59356CC-6E6F-4B9A-B746-DE877FB2EB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93264" y="3377087"/>
            <a:ext cx="2220281" cy="12948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55231B8-7DE1-4B41-B291-17319150D9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26430" y="3377087"/>
            <a:ext cx="2220282" cy="129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906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04F3E-F4CF-4FE0-8E85-CEBB5A3C6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9290"/>
            <a:ext cx="7886700" cy="880838"/>
          </a:xfrm>
        </p:spPr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460304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8">
      <a:dk1>
        <a:srgbClr val="003493"/>
      </a:dk1>
      <a:lt1>
        <a:srgbClr val="FFFFFF"/>
      </a:lt1>
      <a:dk2>
        <a:srgbClr val="00205B"/>
      </a:dk2>
      <a:lt2>
        <a:srgbClr val="FFB71B"/>
      </a:lt2>
      <a:accent1>
        <a:srgbClr val="B48400"/>
      </a:accent1>
      <a:accent2>
        <a:srgbClr val="49C1E0"/>
      </a:accent2>
      <a:accent3>
        <a:srgbClr val="96989A"/>
      </a:accent3>
      <a:accent4>
        <a:srgbClr val="000000"/>
      </a:accent4>
      <a:accent5>
        <a:srgbClr val="DB5729"/>
      </a:accent5>
      <a:accent6>
        <a:srgbClr val="008163"/>
      </a:accent6>
      <a:hlink>
        <a:srgbClr val="05E6FF"/>
      </a:hlink>
      <a:folHlink>
        <a:srgbClr val="00C8C8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4358</TotalTime>
  <Words>226</Words>
  <Application>Microsoft Macintosh PowerPoint</Application>
  <PresentationFormat>On-screen Show (16:9)</PresentationFormat>
  <Paragraphs>47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Arial Black</vt:lpstr>
      <vt:lpstr>Calibri</vt:lpstr>
      <vt:lpstr>Office Theme</vt:lpstr>
      <vt:lpstr>ModelShield: A Generic and Portable Framework Extension for Defending Bit-Flip based Adversarial Weight Attacks  </vt:lpstr>
      <vt:lpstr>Rowhammer + Bit Flip Attack</vt:lpstr>
      <vt:lpstr>Defend Bit Flip Attack</vt:lpstr>
      <vt:lpstr>ModelShield</vt:lpstr>
      <vt:lpstr>Performance Optimization</vt:lpstr>
      <vt:lpstr>Results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Dudley, Jane</dc:creator>
  <cp:lastModifiedBy>Guo, Yanan</cp:lastModifiedBy>
  <cp:revision>9</cp:revision>
  <cp:lastPrinted>2019-07-18T13:58:01Z</cp:lastPrinted>
  <dcterms:created xsi:type="dcterms:W3CDTF">2019-07-18T12:44:10Z</dcterms:created>
  <dcterms:modified xsi:type="dcterms:W3CDTF">2022-12-30T23:52:18Z</dcterms:modified>
</cp:coreProperties>
</file>